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1"/>
  </p:sldMasterIdLst>
  <p:sldIdLst>
    <p:sldId id="256" r:id="rId2"/>
    <p:sldId id="257" r:id="rId3"/>
    <p:sldId id="258"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112" y="-8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601CAF1-8EEE-BE41-B479-4C04A4ECED99}" type="datetimeFigureOut">
              <a:rPr lang="en-US" smtClean="0"/>
              <a:t>6/24/20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B37D5FE-740C-46F5-801A-FA5477D9711F}"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601CAF1-8EEE-BE41-B479-4C04A4ECED99}" type="datetimeFigureOut">
              <a:rPr lang="en-US" smtClean="0"/>
              <a:t>6/24/20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89282EFC-962B-4C47-840A-264CA0F4C03A}"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4601CAF1-8EEE-BE41-B479-4C04A4ECED99}" type="datetimeFigureOut">
              <a:rPr lang="en-US" smtClean="0"/>
              <a:t>6/24/20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9282EFC-962B-4C47-840A-264CA0F4C03A}"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4601CAF1-8EEE-BE41-B479-4C04A4ECED99}" type="datetimeFigureOut">
              <a:rPr lang="en-US" smtClean="0"/>
              <a:t>6/24/20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282EFC-962B-4C47-840A-264CA0F4C03A}"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601CAF1-8EEE-BE41-B479-4C04A4ECED99}" type="datetimeFigureOut">
              <a:rPr lang="en-US" smtClean="0"/>
              <a:t>6/24/20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89282EFC-962B-4C47-840A-264CA0F4C03A}"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601CAF1-8EEE-BE41-B479-4C04A4ECED99}" type="datetimeFigureOut">
              <a:rPr lang="en-US" smtClean="0"/>
              <a:t>6/24/20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89282EFC-962B-4C47-840A-264CA0F4C03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4601CAF1-8EEE-BE41-B479-4C04A4ECED99}" type="datetimeFigureOut">
              <a:rPr lang="en-US" smtClean="0"/>
              <a:t>6/24/20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9282EFC-962B-4C47-840A-264CA0F4C03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B37D5FE-740C-46F5-801A-FA5477D9711F}"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4601CAF1-8EEE-BE41-B479-4C04A4ECED99}" type="datetimeFigureOut">
              <a:rPr lang="en-US" smtClean="0"/>
              <a:t>6/24/20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89282EFC-962B-4C47-840A-264CA0F4C03A}"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4601CAF1-8EEE-BE41-B479-4C04A4ECED99}" type="datetimeFigureOut">
              <a:rPr lang="en-US" smtClean="0"/>
              <a:t>6/24/20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01CAF1-8EEE-BE41-B479-4C04A4ECED99}" type="datetimeFigureOut">
              <a:rPr lang="en-US" smtClean="0"/>
              <a:t>6/24/20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82EFC-962B-4C47-840A-264CA0F4C03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89282EFC-962B-4C47-840A-264CA0F4C03A}"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01CAF1-8EEE-BE41-B479-4C04A4ECED99}" type="datetimeFigureOut">
              <a:rPr lang="en-US" smtClean="0"/>
              <a:t>6/24/20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4601CAF1-8EEE-BE41-B479-4C04A4ECED99}" type="datetimeFigureOut">
              <a:rPr lang="en-US" smtClean="0"/>
              <a:t>6/24/20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9282EFC-962B-4C47-840A-264CA0F4C03A}"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artcenter.org/programs/cabin-fever-artist-talks/cabin-fever-artist-talks-spandita-malik/" TargetMode="External"/><Relationship Id="rId3" Type="http://schemas.openxmlformats.org/officeDocument/2006/relationships/hyperlink" Target="https://www.artcenternj.org/programs/cabin-fever-artist-talks/cabin-fever-artist-talk-spandita-malik/"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edallove.org/why-storytelling-matters" TargetMode="External"/><Relationship Id="rId4" Type="http://schemas.openxmlformats.org/officeDocument/2006/relationships/hyperlink" Target="https://swoonstudio.org" TargetMode="External"/><Relationship Id="rId5" Type="http://schemas.openxmlformats.org/officeDocument/2006/relationships/hyperlink" Target="https://projects.jennyholzer.com" TargetMode="External"/><Relationship Id="rId6" Type="http://schemas.openxmlformats.org/officeDocument/2006/relationships/hyperlink" Target="https://caseyruble.com" TargetMode="External"/><Relationship Id="rId1" Type="http://schemas.openxmlformats.org/officeDocument/2006/relationships/slideLayout" Target="../slideLayouts/slideLayout2.xml"/><Relationship Id="rId2" Type="http://schemas.openxmlformats.org/officeDocument/2006/relationships/hyperlink" Target="https://spandita-malik.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ci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186" y="387427"/>
            <a:ext cx="3867101" cy="2781090"/>
          </a:xfrm>
          <a:prstGeom prst="rect">
            <a:avLst/>
          </a:prstGeom>
        </p:spPr>
      </p:pic>
      <p:pic>
        <p:nvPicPr>
          <p:cNvPr id="5" name="Picture 4" descr="Malik_JagdeepKaur_and_GuldeepKaur_201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2526" y="387428"/>
            <a:ext cx="3442752" cy="2781090"/>
          </a:xfrm>
          <a:prstGeom prst="rect">
            <a:avLst/>
          </a:prstGeom>
        </p:spPr>
      </p:pic>
      <p:sp>
        <p:nvSpPr>
          <p:cNvPr id="2" name="Title 1"/>
          <p:cNvSpPr>
            <a:spLocks noGrp="1"/>
          </p:cNvSpPr>
          <p:nvPr>
            <p:ph type="ctrTitle"/>
          </p:nvPr>
        </p:nvSpPr>
        <p:spPr>
          <a:xfrm>
            <a:off x="2468538" y="3462659"/>
            <a:ext cx="4236434" cy="930921"/>
          </a:xfrm>
        </p:spPr>
        <p:txBody>
          <a:bodyPr>
            <a:noAutofit/>
          </a:bodyPr>
          <a:lstStyle/>
          <a:p>
            <a:r>
              <a:rPr lang="en-US" sz="3600" dirty="0" smtClean="0">
                <a:solidFill>
                  <a:srgbClr val="0000FF"/>
                </a:solidFill>
                <a:latin typeface="Apple Chancery"/>
                <a:cs typeface="Apple Chancery"/>
              </a:rPr>
              <a:t>Visual Story </a:t>
            </a:r>
            <a:r>
              <a:rPr lang="en-US" sz="3600" dirty="0">
                <a:solidFill>
                  <a:srgbClr val="0000FF"/>
                </a:solidFill>
                <a:latin typeface="Apple Chancery"/>
                <a:cs typeface="Apple Chancery"/>
              </a:rPr>
              <a:t>E</a:t>
            </a:r>
            <a:r>
              <a:rPr lang="en-US" sz="3600" dirty="0" smtClean="0">
                <a:solidFill>
                  <a:srgbClr val="0000FF"/>
                </a:solidFill>
                <a:latin typeface="Apple Chancery"/>
                <a:cs typeface="Apple Chancery"/>
              </a:rPr>
              <a:t>mpowerment</a:t>
            </a:r>
            <a:endParaRPr lang="en-US" sz="3600" dirty="0">
              <a:solidFill>
                <a:srgbClr val="0000FF"/>
              </a:solidFill>
              <a:latin typeface="Apple Chancery"/>
              <a:cs typeface="Apple Chancery"/>
            </a:endParaRPr>
          </a:p>
        </p:txBody>
      </p:sp>
      <p:sp>
        <p:nvSpPr>
          <p:cNvPr id="3" name="Subtitle 2"/>
          <p:cNvSpPr>
            <a:spLocks noGrp="1"/>
          </p:cNvSpPr>
          <p:nvPr>
            <p:ph type="subTitle" idx="1"/>
          </p:nvPr>
        </p:nvSpPr>
        <p:spPr>
          <a:xfrm>
            <a:off x="1371600" y="4707316"/>
            <a:ext cx="6400800" cy="1752600"/>
          </a:xfrm>
        </p:spPr>
        <p:txBody>
          <a:bodyPr>
            <a:normAutofit/>
          </a:bodyPr>
          <a:lstStyle/>
          <a:p>
            <a:r>
              <a:rPr lang="en-US" dirty="0" smtClean="0"/>
              <a:t>Lesson Plan for Contemporary Artist </a:t>
            </a:r>
            <a:r>
              <a:rPr lang="en-US" dirty="0" err="1" smtClean="0"/>
              <a:t>Spandita</a:t>
            </a:r>
            <a:r>
              <a:rPr lang="en-US" dirty="0" smtClean="0"/>
              <a:t> Malik</a:t>
            </a:r>
          </a:p>
          <a:p>
            <a:endParaRPr lang="en-US" dirty="0"/>
          </a:p>
        </p:txBody>
      </p:sp>
      <p:sp>
        <p:nvSpPr>
          <p:cNvPr id="6" name="TextBox 5"/>
          <p:cNvSpPr txBox="1"/>
          <p:nvPr/>
        </p:nvSpPr>
        <p:spPr>
          <a:xfrm>
            <a:off x="2615422" y="5316918"/>
            <a:ext cx="3956300" cy="923330"/>
          </a:xfrm>
          <a:prstGeom prst="rect">
            <a:avLst/>
          </a:prstGeom>
          <a:noFill/>
        </p:spPr>
        <p:txBody>
          <a:bodyPr wrap="none" rtlCol="0">
            <a:spAutoFit/>
          </a:bodyPr>
          <a:lstStyle/>
          <a:p>
            <a:pPr algn="ctr"/>
            <a:r>
              <a:rPr lang="en-US" i="1" dirty="0">
                <a:solidFill>
                  <a:schemeClr val="bg2">
                    <a:lumMod val="25000"/>
                  </a:schemeClr>
                </a:solidFill>
              </a:rPr>
              <a:t>“I’m writing my story so that others </a:t>
            </a:r>
            <a:endParaRPr lang="en-US" i="1" dirty="0" smtClean="0">
              <a:solidFill>
                <a:schemeClr val="bg2">
                  <a:lumMod val="25000"/>
                </a:schemeClr>
              </a:solidFill>
            </a:endParaRPr>
          </a:p>
          <a:p>
            <a:pPr algn="ctr"/>
            <a:r>
              <a:rPr lang="en-US" i="1" dirty="0" smtClean="0">
                <a:solidFill>
                  <a:schemeClr val="bg2">
                    <a:lumMod val="25000"/>
                  </a:schemeClr>
                </a:solidFill>
              </a:rPr>
              <a:t>might </a:t>
            </a:r>
            <a:r>
              <a:rPr lang="en-US" i="1" dirty="0">
                <a:solidFill>
                  <a:schemeClr val="bg2">
                    <a:lumMod val="25000"/>
                  </a:schemeClr>
                </a:solidFill>
              </a:rPr>
              <a:t>see fragments of themselves.</a:t>
            </a:r>
            <a:r>
              <a:rPr lang="en-US" i="1" dirty="0" smtClean="0">
                <a:solidFill>
                  <a:schemeClr val="bg2">
                    <a:lumMod val="25000"/>
                  </a:schemeClr>
                </a:solidFill>
              </a:rPr>
              <a:t>”</a:t>
            </a:r>
          </a:p>
          <a:p>
            <a:pPr algn="ctr"/>
            <a:r>
              <a:rPr lang="en-US" i="1" dirty="0" smtClean="0">
                <a:solidFill>
                  <a:schemeClr val="bg2">
                    <a:lumMod val="25000"/>
                  </a:schemeClr>
                </a:solidFill>
              </a:rPr>
              <a:t> </a:t>
            </a:r>
            <a:r>
              <a:rPr lang="en-US" i="1" dirty="0">
                <a:solidFill>
                  <a:schemeClr val="bg2">
                    <a:lumMod val="25000"/>
                  </a:schemeClr>
                </a:solidFill>
              </a:rPr>
              <a:t>- Lena </a:t>
            </a:r>
            <a:r>
              <a:rPr lang="en-US" i="1" dirty="0" err="1">
                <a:solidFill>
                  <a:schemeClr val="bg2">
                    <a:lumMod val="25000"/>
                  </a:schemeClr>
                </a:solidFill>
              </a:rPr>
              <a:t>Waithe</a:t>
            </a:r>
            <a:endParaRPr lang="en-US" i="1" dirty="0">
              <a:solidFill>
                <a:schemeClr val="bg2">
                  <a:lumMod val="25000"/>
                </a:schemeClr>
              </a:solidFill>
            </a:endParaRPr>
          </a:p>
        </p:txBody>
      </p:sp>
    </p:spTree>
    <p:extLst>
      <p:ext uri="{BB962C8B-B14F-4D97-AF65-F5344CB8AC3E}">
        <p14:creationId xmlns:p14="http://schemas.microsoft.com/office/powerpoint/2010/main" val="13403945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Hello! Our Essential Questions:</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1. How does listening to and looking at contemporary artists deepen our understanding and capacity for art and design to provide insight into issues facing our society?   </a:t>
            </a:r>
          </a:p>
          <a:p>
            <a:endParaRPr lang="en-US" dirty="0"/>
          </a:p>
          <a:p>
            <a:r>
              <a:rPr lang="en-US" dirty="0" smtClean="0"/>
              <a:t>2. In what way can we use art to deepen our understanding of other peoples’ circumstances, situations and lives? How can we use art to create room for others to express themselves? </a:t>
            </a:r>
          </a:p>
          <a:p>
            <a:endParaRPr lang="en-US" dirty="0"/>
          </a:p>
        </p:txBody>
      </p:sp>
    </p:spTree>
    <p:extLst>
      <p:ext uri="{BB962C8B-B14F-4D97-AF65-F5344CB8AC3E}">
        <p14:creationId xmlns:p14="http://schemas.microsoft.com/office/powerpoint/2010/main" val="101654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1. We will explore how contemporary art can shed light on social issues while providing inspiration about the role artists and designers play in shaping society’s views on issues </a:t>
            </a:r>
          </a:p>
          <a:p>
            <a:r>
              <a:rPr lang="en-US" dirty="0" smtClean="0"/>
              <a:t>2. Learn about the power of personal stories in making art and design</a:t>
            </a:r>
          </a:p>
          <a:p>
            <a:r>
              <a:rPr lang="en-US" dirty="0" smtClean="0"/>
              <a:t>3. Create a work of art using multiple mediums and research</a:t>
            </a:r>
          </a:p>
          <a:p>
            <a:r>
              <a:rPr lang="en-US" dirty="0" smtClean="0"/>
              <a:t>4. Create a visual art platform that incorporates the viewpoints of others on complex social issues</a:t>
            </a:r>
          </a:p>
          <a:p>
            <a:r>
              <a:rPr lang="en-US" dirty="0" smtClean="0"/>
              <a:t>5. Discover how allowing for productive and respectful conversations about sensitive topics strengthen the work </a:t>
            </a:r>
            <a:endParaRPr lang="en-US" dirty="0"/>
          </a:p>
        </p:txBody>
      </p:sp>
    </p:spTree>
    <p:extLst>
      <p:ext uri="{BB962C8B-B14F-4D97-AF65-F5344CB8AC3E}">
        <p14:creationId xmlns:p14="http://schemas.microsoft.com/office/powerpoint/2010/main" val="327482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Spandita</a:t>
            </a:r>
            <a:r>
              <a:rPr lang="en-US" dirty="0" smtClean="0"/>
              <a:t> Malik</a:t>
            </a:r>
            <a:endParaRPr lang="en-US" dirty="0"/>
          </a:p>
        </p:txBody>
      </p:sp>
      <p:sp>
        <p:nvSpPr>
          <p:cNvPr id="3" name="Content Placeholder 2"/>
          <p:cNvSpPr>
            <a:spLocks noGrp="1"/>
          </p:cNvSpPr>
          <p:nvPr>
            <p:ph sz="quarter" idx="1"/>
          </p:nvPr>
        </p:nvSpPr>
        <p:spPr/>
        <p:txBody>
          <a:bodyPr/>
          <a:lstStyle/>
          <a:p>
            <a:pPr algn="ctr"/>
            <a:endParaRPr lang="en-US" dirty="0" smtClean="0"/>
          </a:p>
          <a:p>
            <a:pPr algn="ctr"/>
            <a:r>
              <a:rPr lang="en-US" dirty="0" smtClean="0"/>
              <a:t>“When these women embroider their own portraits, they not only take control over the representation of their own image but they also embed into their images their own silent stories. When I collaborate with these women we create a connection through our art. But when I listen to them through our inherited language of embroidery that’s when I understand the true </a:t>
            </a:r>
            <a:r>
              <a:rPr lang="is-IS" dirty="0" smtClean="0"/>
              <a:t>meaning of Nari.”</a:t>
            </a:r>
          </a:p>
          <a:p>
            <a:endParaRPr lang="is-IS" dirty="0"/>
          </a:p>
          <a:p>
            <a:pPr marL="0" indent="0">
              <a:buNone/>
            </a:pPr>
            <a:endParaRPr lang="en-US" dirty="0"/>
          </a:p>
        </p:txBody>
      </p:sp>
    </p:spTree>
    <p:extLst>
      <p:ext uri="{BB962C8B-B14F-4D97-AF65-F5344CB8AC3E}">
        <p14:creationId xmlns:p14="http://schemas.microsoft.com/office/powerpoint/2010/main" val="412402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Video: </a:t>
            </a:r>
            <a:r>
              <a:rPr lang="en-US" dirty="0" err="1" smtClean="0"/>
              <a:t>Spandita</a:t>
            </a:r>
            <a:r>
              <a:rPr lang="en-US" dirty="0" smtClean="0"/>
              <a:t> Malik Cabin Fever Artist Talk</a:t>
            </a:r>
            <a:endParaRPr lang="en-US" dirty="0"/>
          </a:p>
        </p:txBody>
      </p:sp>
      <p:sp>
        <p:nvSpPr>
          <p:cNvPr id="3" name="Content Placeholder 2"/>
          <p:cNvSpPr>
            <a:spLocks noGrp="1"/>
          </p:cNvSpPr>
          <p:nvPr>
            <p:ph sz="quarter" idx="1"/>
          </p:nvPr>
        </p:nvSpPr>
        <p:spPr/>
        <p:txBody>
          <a:bodyPr/>
          <a:lstStyle/>
          <a:p>
            <a:endParaRPr lang="en-US" dirty="0" smtClean="0">
              <a:hlinkClick r:id="rId2"/>
            </a:endParaRPr>
          </a:p>
          <a:p>
            <a:endParaRPr lang="en-US" dirty="0">
              <a:hlinkClick r:id="rId2"/>
            </a:endParaRPr>
          </a:p>
          <a:p>
            <a:endParaRPr lang="en-US" dirty="0" smtClean="0">
              <a:hlinkClick r:id="rId2"/>
            </a:endParaRPr>
          </a:p>
          <a:p>
            <a:endParaRPr lang="en-US" dirty="0">
              <a:hlinkClick r:id="rId2"/>
            </a:endParaRPr>
          </a:p>
          <a:p>
            <a:pPr algn="ctr"/>
            <a:r>
              <a:rPr lang="en-US" dirty="0" smtClean="0">
                <a:hlinkClick r:id="rId3"/>
              </a:rPr>
              <a:t>Click here to watch video</a:t>
            </a:r>
            <a:endParaRPr lang="en-US" dirty="0"/>
          </a:p>
        </p:txBody>
      </p:sp>
      <p:sp>
        <p:nvSpPr>
          <p:cNvPr id="4" name="TextBox 3"/>
          <p:cNvSpPr txBox="1"/>
          <p:nvPr/>
        </p:nvSpPr>
        <p:spPr>
          <a:xfrm>
            <a:off x="4101592" y="4830531"/>
            <a:ext cx="184666" cy="646331"/>
          </a:xfrm>
          <a:prstGeom prst="rect">
            <a:avLst/>
          </a:prstGeom>
          <a:noFill/>
        </p:spPr>
        <p:txBody>
          <a:bodyPr wrap="none" rtlCol="0">
            <a:spAutoFit/>
          </a:bodyPr>
          <a:lstStyle/>
          <a:p>
            <a:endParaRPr lang="en-US" dirty="0" smtClean="0"/>
          </a:p>
          <a:p>
            <a:endParaRPr lang="en-US" dirty="0"/>
          </a:p>
        </p:txBody>
      </p:sp>
    </p:spTree>
    <p:extLst>
      <p:ext uri="{BB962C8B-B14F-4D97-AF65-F5344CB8AC3E}">
        <p14:creationId xmlns:p14="http://schemas.microsoft.com/office/powerpoint/2010/main" val="229119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story empowerment? </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Story empowerment is </a:t>
            </a:r>
            <a:r>
              <a:rPr lang="en-US" dirty="0"/>
              <a:t>the process of </a:t>
            </a:r>
            <a:r>
              <a:rPr lang="en-US" dirty="0" smtClean="0"/>
              <a:t>how story </a:t>
            </a:r>
            <a:r>
              <a:rPr lang="en-US" dirty="0"/>
              <a:t>telling itself </a:t>
            </a:r>
            <a:r>
              <a:rPr lang="en-US" dirty="0" smtClean="0"/>
              <a:t>gives </a:t>
            </a:r>
            <a:r>
              <a:rPr lang="en-US" dirty="0"/>
              <a:t>power back to </a:t>
            </a:r>
            <a:r>
              <a:rPr lang="en-US" dirty="0" smtClean="0"/>
              <a:t>the teller. The teller is able to reclaim their narrative. </a:t>
            </a:r>
            <a:r>
              <a:rPr lang="en-US" dirty="0"/>
              <a:t>In addition, by </a:t>
            </a:r>
            <a:r>
              <a:rPr lang="en-US" dirty="0" smtClean="0"/>
              <a:t>telling one’s </a:t>
            </a:r>
            <a:r>
              <a:rPr lang="en-US" dirty="0"/>
              <a:t>story, </a:t>
            </a:r>
            <a:r>
              <a:rPr lang="en-US" dirty="0" smtClean="0"/>
              <a:t>it gives </a:t>
            </a:r>
            <a:r>
              <a:rPr lang="en-US" dirty="0"/>
              <a:t>power to others who may have </a:t>
            </a:r>
            <a:r>
              <a:rPr lang="en-US" dirty="0" smtClean="0"/>
              <a:t>similar experiences and/or </a:t>
            </a:r>
            <a:r>
              <a:rPr lang="en-US" dirty="0"/>
              <a:t>circumstances. </a:t>
            </a:r>
            <a:endParaRPr lang="en-US" dirty="0" smtClean="0"/>
          </a:p>
          <a:p>
            <a:r>
              <a:rPr lang="en-US" dirty="0" smtClean="0"/>
              <a:t>In participating in this visual dynamic </a:t>
            </a:r>
            <a:r>
              <a:rPr lang="en-US" dirty="0"/>
              <a:t>of giving out stories and then receiving others’ stories in return, </a:t>
            </a:r>
            <a:r>
              <a:rPr lang="en-US" dirty="0" smtClean="0"/>
              <a:t>we have the opportunity to “speak” what was thought of as unspeakable or silenced or difficult to approach. </a:t>
            </a:r>
          </a:p>
          <a:p>
            <a:r>
              <a:rPr lang="en-US" dirty="0" smtClean="0"/>
              <a:t>The </a:t>
            </a:r>
            <a:r>
              <a:rPr lang="en-US" dirty="0"/>
              <a:t>process of reclaiming, </a:t>
            </a:r>
            <a:r>
              <a:rPr lang="en-US" dirty="0" smtClean="0"/>
              <a:t>the process </a:t>
            </a:r>
            <a:r>
              <a:rPr lang="en-US" dirty="0"/>
              <a:t>of giving voice to everything that was </a:t>
            </a:r>
            <a:r>
              <a:rPr lang="en-US" dirty="0" smtClean="0"/>
              <a:t>silenced is </a:t>
            </a:r>
            <a:r>
              <a:rPr lang="en-US" dirty="0"/>
              <a:t>what’s able to give that sense of empowerment back </a:t>
            </a:r>
            <a:r>
              <a:rPr lang="en-US" dirty="0" smtClean="0"/>
              <a:t>to someone.</a:t>
            </a:r>
            <a:endParaRPr lang="en-US" dirty="0"/>
          </a:p>
          <a:p>
            <a:endParaRPr lang="en-US" dirty="0"/>
          </a:p>
        </p:txBody>
      </p:sp>
    </p:spTree>
    <p:extLst>
      <p:ext uri="{BB962C8B-B14F-4D97-AF65-F5344CB8AC3E}">
        <p14:creationId xmlns:p14="http://schemas.microsoft.com/office/powerpoint/2010/main" val="244271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Story Empowerment</a:t>
            </a:r>
            <a:endParaRPr lang="en-US" dirty="0"/>
          </a:p>
        </p:txBody>
      </p:sp>
      <p:sp>
        <p:nvSpPr>
          <p:cNvPr id="3" name="Content Placeholder 2"/>
          <p:cNvSpPr>
            <a:spLocks noGrp="1"/>
          </p:cNvSpPr>
          <p:nvPr>
            <p:ph sz="quarter" idx="1"/>
          </p:nvPr>
        </p:nvSpPr>
        <p:spPr/>
        <p:txBody>
          <a:bodyPr/>
          <a:lstStyle/>
          <a:p>
            <a:r>
              <a:rPr lang="en-US" dirty="0" smtClean="0"/>
              <a:t>Spend some time on </a:t>
            </a:r>
            <a:r>
              <a:rPr lang="en-US" dirty="0" err="1" smtClean="0"/>
              <a:t>Spandita</a:t>
            </a:r>
            <a:r>
              <a:rPr lang="en-US" dirty="0" smtClean="0"/>
              <a:t> </a:t>
            </a:r>
            <a:r>
              <a:rPr lang="en-US" dirty="0"/>
              <a:t>Malik’s website: </a:t>
            </a:r>
            <a:r>
              <a:rPr lang="en-US" dirty="0">
                <a:hlinkClick r:id="rId2"/>
              </a:rPr>
              <a:t>https://spandita-</a:t>
            </a:r>
            <a:r>
              <a:rPr lang="en-US" dirty="0" smtClean="0">
                <a:hlinkClick r:id="rId2"/>
              </a:rPr>
              <a:t>malik.com</a:t>
            </a:r>
            <a:endParaRPr lang="en-US" dirty="0" smtClean="0"/>
          </a:p>
          <a:p>
            <a:r>
              <a:rPr lang="en-US" dirty="0" smtClean="0"/>
              <a:t>Read this article on</a:t>
            </a:r>
            <a:r>
              <a:rPr lang="en-US" dirty="0"/>
              <a:t> </a:t>
            </a:r>
            <a:r>
              <a:rPr lang="en-US" dirty="0" smtClean="0">
                <a:hlinkClick r:id="rId3"/>
              </a:rPr>
              <a:t>Why Storytelling Matters</a:t>
            </a:r>
            <a:endParaRPr lang="en-US" dirty="0" smtClean="0"/>
          </a:p>
          <a:p>
            <a:r>
              <a:rPr lang="en-US" dirty="0" smtClean="0"/>
              <a:t>Artists/Designers as visual storytellers – check out these websites for more examples of </a:t>
            </a:r>
            <a:r>
              <a:rPr lang="en-US" dirty="0"/>
              <a:t>visual storytelling: </a:t>
            </a:r>
            <a:endParaRPr lang="en-US" dirty="0" smtClean="0"/>
          </a:p>
          <a:p>
            <a:r>
              <a:rPr lang="en-US" dirty="0" smtClean="0">
                <a:hlinkClick r:id="rId4"/>
              </a:rPr>
              <a:t>Swoon</a:t>
            </a:r>
            <a:endParaRPr lang="en-US" dirty="0" smtClean="0"/>
          </a:p>
          <a:p>
            <a:r>
              <a:rPr lang="en-US" dirty="0" smtClean="0">
                <a:hlinkClick r:id="rId5"/>
              </a:rPr>
              <a:t>Jenny Holzer</a:t>
            </a:r>
            <a:endParaRPr lang="en-US" dirty="0" smtClean="0"/>
          </a:p>
          <a:p>
            <a:r>
              <a:rPr lang="en-US" dirty="0" smtClean="0">
                <a:hlinkClick r:id="rId6"/>
              </a:rPr>
              <a:t>Casey Ruble</a:t>
            </a:r>
            <a:endParaRPr lang="en-US" dirty="0"/>
          </a:p>
          <a:p>
            <a:endParaRPr lang="en-US" dirty="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263047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Do some brainstorming on a person or group of people who’s stories you’d like to hear and you feel people need to hear.</a:t>
            </a:r>
          </a:p>
          <a:p>
            <a:r>
              <a:rPr lang="en-US" dirty="0" smtClean="0"/>
              <a:t>Do some research on potential people or groups you could focus your project on. *TIP* keep it close to your heart, a person or a group you feel passionate about. Find multiple people or groups you could work with as possibilities and keep a working document of all of the above. </a:t>
            </a:r>
          </a:p>
          <a:p>
            <a:r>
              <a:rPr lang="en-US" dirty="0" smtClean="0"/>
              <a:t>Pull out some quotes from personal stories and always write down credits and sources for the quotes. </a:t>
            </a:r>
            <a:endParaRPr lang="en-US" dirty="0"/>
          </a:p>
        </p:txBody>
      </p:sp>
    </p:spTree>
    <p:extLst>
      <p:ext uri="{BB962C8B-B14F-4D97-AF65-F5344CB8AC3E}">
        <p14:creationId xmlns:p14="http://schemas.microsoft.com/office/powerpoint/2010/main" val="848666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the Visuals!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Based on the person or groups you are looking at doing your project on, begin brainstorming on how their stories might translate into visuals. Painting, drawing, photography, collage, found objects, fabric etc. </a:t>
            </a:r>
          </a:p>
          <a:p>
            <a:r>
              <a:rPr lang="en-US" dirty="0"/>
              <a:t>T</a:t>
            </a:r>
            <a:r>
              <a:rPr lang="en-US" dirty="0" smtClean="0"/>
              <a:t>hink about what the visual is symbolizing (the way embroidery in </a:t>
            </a:r>
            <a:r>
              <a:rPr lang="en-US" dirty="0" err="1" smtClean="0"/>
              <a:t>Spandita</a:t>
            </a:r>
            <a:r>
              <a:rPr lang="en-US" dirty="0" smtClean="0"/>
              <a:t> Malik’s work symbolizes a technique from India and one that was taught through generations). </a:t>
            </a:r>
          </a:p>
          <a:p>
            <a:r>
              <a:rPr lang="en-US" dirty="0" smtClean="0"/>
              <a:t>Test out different mediums and narratives you have found in your research. </a:t>
            </a:r>
            <a:endParaRPr lang="en-US" dirty="0"/>
          </a:p>
        </p:txBody>
      </p:sp>
    </p:spTree>
    <p:extLst>
      <p:ext uri="{BB962C8B-B14F-4D97-AF65-F5344CB8AC3E}">
        <p14:creationId xmlns:p14="http://schemas.microsoft.com/office/powerpoint/2010/main" val="1035686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a connection!</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Decide on a person or group you’d like to reach out to. Create a piece of artwork with the materials you’ve settled on and some text or title or content driven by your research. If </a:t>
            </a:r>
            <a:r>
              <a:rPr lang="en-US" smtClean="0"/>
              <a:t>you do </a:t>
            </a:r>
            <a:r>
              <a:rPr lang="en-US" dirty="0" smtClean="0"/>
              <a:t>not feel comfortable, simply reach out to a friend. </a:t>
            </a:r>
          </a:p>
          <a:p>
            <a:r>
              <a:rPr lang="en-US" dirty="0" smtClean="0"/>
              <a:t>Send an email or call and explain your project. Include an image of the artwork you made on your own as an extension of trust. Ask if you can make a piece of artwork for that person or group and that you’d like to include their voice. They can absolutely remain anonymous if they’d like to. Ask if they could email a quote or an image or a symbol that represents their story or something they’d like to say. </a:t>
            </a:r>
          </a:p>
          <a:p>
            <a:r>
              <a:rPr lang="en-US" dirty="0" smtClean="0"/>
              <a:t>Create 2</a:t>
            </a:r>
            <a:r>
              <a:rPr lang="en-US" baseline="30000" dirty="0" smtClean="0"/>
              <a:t>nd</a:t>
            </a:r>
            <a:r>
              <a:rPr lang="en-US" dirty="0" smtClean="0"/>
              <a:t> piece of artwork based on how they respond and their answer to the above inquiries. </a:t>
            </a:r>
          </a:p>
          <a:p>
            <a:r>
              <a:rPr lang="en-US" dirty="0" smtClean="0"/>
              <a:t>Present the two pieces you have made to the group for discussion. </a:t>
            </a:r>
          </a:p>
          <a:p>
            <a:r>
              <a:rPr lang="en-US" dirty="0" smtClean="0"/>
              <a:t>Ask for the mailing address of the person or group you have connected with and mail one or both pieces to them.  </a:t>
            </a:r>
            <a:endParaRPr lang="en-US" dirty="0"/>
          </a:p>
        </p:txBody>
      </p:sp>
    </p:spTree>
    <p:extLst>
      <p:ext uri="{BB962C8B-B14F-4D97-AF65-F5344CB8AC3E}">
        <p14:creationId xmlns:p14="http://schemas.microsoft.com/office/powerpoint/2010/main" val="22349874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551</TotalTime>
  <Words>826</Words>
  <Application>Microsoft Macintosh PowerPoint</Application>
  <PresentationFormat>On-screen Show (4:3)</PresentationFormat>
  <Paragraphs>53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Civic</vt:lpstr>
      <vt:lpstr>Visual Story Empowerment</vt:lpstr>
      <vt:lpstr>Hello! Our Essential Questions:</vt:lpstr>
      <vt:lpstr>Learning Objectives</vt:lpstr>
      <vt:lpstr>Spandita Malik</vt:lpstr>
      <vt:lpstr>Video: Spandita Malik Cabin Fever Artist Talk</vt:lpstr>
      <vt:lpstr>What is story empowerment? </vt:lpstr>
      <vt:lpstr>Identify Story Empowerment</vt:lpstr>
      <vt:lpstr>Research! </vt:lpstr>
      <vt:lpstr>Creating the Visuals!</vt:lpstr>
      <vt:lpstr>Make a connection!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Story Empowerment</dc:title>
  <dc:creator>Triangle Arts</dc:creator>
  <cp:lastModifiedBy>Triangle Arts</cp:lastModifiedBy>
  <cp:revision>22</cp:revision>
  <dcterms:created xsi:type="dcterms:W3CDTF">2020-06-16T14:51:20Z</dcterms:created>
  <dcterms:modified xsi:type="dcterms:W3CDTF">2020-06-24T16:11:24Z</dcterms:modified>
</cp:coreProperties>
</file>